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63" r:id="rId2"/>
    <p:sldId id="261" r:id="rId3"/>
    <p:sldId id="260" r:id="rId4"/>
    <p:sldId id="259" r:id="rId5"/>
    <p:sldId id="256" r:id="rId6"/>
    <p:sldId id="257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F76"/>
    <a:srgbClr val="2676C1"/>
    <a:srgbClr val="97BFE9"/>
    <a:srgbClr val="BCD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BA46A7-AD66-4752-8313-F77EDB276E2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AA55C42-9F1A-47F1-8907-19FF0CA7C8B4}">
      <dgm:prSet/>
      <dgm:spPr/>
      <dgm:t>
        <a:bodyPr/>
        <a:lstStyle/>
        <a:p>
          <a:r>
            <a:rPr lang="en-GB" dirty="0"/>
            <a:t>Inputs: Addresses to visit, number and capacity of cars &amp; bikes</a:t>
          </a:r>
          <a:endParaRPr lang="en-US" dirty="0"/>
        </a:p>
      </dgm:t>
    </dgm:pt>
    <dgm:pt modelId="{8E5A2C77-99C1-46D3-94F4-690C3BE662EB}" type="parTrans" cxnId="{01A01B32-C007-4348-B604-29E5B8A691C7}">
      <dgm:prSet/>
      <dgm:spPr/>
      <dgm:t>
        <a:bodyPr/>
        <a:lstStyle/>
        <a:p>
          <a:endParaRPr lang="en-US"/>
        </a:p>
      </dgm:t>
    </dgm:pt>
    <dgm:pt modelId="{0181FC74-6A10-47A9-95DD-052F09F36642}" type="sibTrans" cxnId="{01A01B32-C007-4348-B604-29E5B8A691C7}">
      <dgm:prSet/>
      <dgm:spPr/>
      <dgm:t>
        <a:bodyPr/>
        <a:lstStyle/>
        <a:p>
          <a:endParaRPr lang="en-US"/>
        </a:p>
      </dgm:t>
    </dgm:pt>
    <dgm:pt modelId="{E2458549-CAF8-4AD5-8DAA-FA2C5629952D}">
      <dgm:prSet/>
      <dgm:spPr/>
      <dgm:t>
        <a:bodyPr/>
        <a:lstStyle/>
        <a:p>
          <a:r>
            <a:rPr lang="en-GB" dirty="0"/>
            <a:t>Generate coordinates using </a:t>
          </a:r>
          <a:r>
            <a:rPr lang="en-GB" dirty="0" err="1"/>
            <a:t>OpenStreetView</a:t>
          </a:r>
          <a:endParaRPr lang="en-US" dirty="0"/>
        </a:p>
      </dgm:t>
    </dgm:pt>
    <dgm:pt modelId="{D039AEE3-AE03-4228-8F30-EF2AE6550ACA}" type="parTrans" cxnId="{C823197F-F405-4D55-A80D-37C010DAC25B}">
      <dgm:prSet/>
      <dgm:spPr/>
      <dgm:t>
        <a:bodyPr/>
        <a:lstStyle/>
        <a:p>
          <a:endParaRPr lang="en-US"/>
        </a:p>
      </dgm:t>
    </dgm:pt>
    <dgm:pt modelId="{B63ACB1E-35A9-4128-8C95-E7D29FE3EFF6}" type="sibTrans" cxnId="{C823197F-F405-4D55-A80D-37C010DAC25B}">
      <dgm:prSet/>
      <dgm:spPr/>
      <dgm:t>
        <a:bodyPr/>
        <a:lstStyle/>
        <a:p>
          <a:endParaRPr lang="en-US"/>
        </a:p>
      </dgm:t>
    </dgm:pt>
    <dgm:pt modelId="{31B6D2DA-AA0A-4D2E-8C22-A1C9955BE1DB}">
      <dgm:prSet/>
      <dgm:spPr/>
      <dgm:t>
        <a:bodyPr/>
        <a:lstStyle/>
        <a:p>
          <a:r>
            <a:rPr lang="en-GB" dirty="0"/>
            <a:t>Build KNN graph to reduce edges, increase scalability</a:t>
          </a:r>
          <a:endParaRPr lang="en-US" dirty="0"/>
        </a:p>
      </dgm:t>
    </dgm:pt>
    <dgm:pt modelId="{24E0283C-7243-4828-8908-F3265F68E0C6}" type="parTrans" cxnId="{FF142265-1DA3-4674-94F5-045A42596534}">
      <dgm:prSet/>
      <dgm:spPr/>
      <dgm:t>
        <a:bodyPr/>
        <a:lstStyle/>
        <a:p>
          <a:endParaRPr lang="en-US"/>
        </a:p>
      </dgm:t>
    </dgm:pt>
    <dgm:pt modelId="{E384C6FC-B597-4AA3-AC7D-75E0A329E76B}" type="sibTrans" cxnId="{FF142265-1DA3-4674-94F5-045A42596534}">
      <dgm:prSet/>
      <dgm:spPr/>
      <dgm:t>
        <a:bodyPr/>
        <a:lstStyle/>
        <a:p>
          <a:endParaRPr lang="en-US"/>
        </a:p>
      </dgm:t>
    </dgm:pt>
    <dgm:pt modelId="{97BDAFEB-258C-45D3-A7B6-6D05EF6E6DD0}">
      <dgm:prSet/>
      <dgm:spPr/>
      <dgm:t>
        <a:bodyPr/>
        <a:lstStyle/>
        <a:p>
          <a:r>
            <a:rPr lang="en-GB" dirty="0"/>
            <a:t>Get edge costs (travel times between points for car &amp; bike) using Google Maps API</a:t>
          </a:r>
          <a:endParaRPr lang="en-US" dirty="0"/>
        </a:p>
      </dgm:t>
    </dgm:pt>
    <dgm:pt modelId="{DC1AC7AF-2C05-4E3E-9FE2-A8D032347FAF}" type="parTrans" cxnId="{67CCD2EC-0AE6-4371-B9A5-B968FD5E8E34}">
      <dgm:prSet/>
      <dgm:spPr/>
      <dgm:t>
        <a:bodyPr/>
        <a:lstStyle/>
        <a:p>
          <a:endParaRPr lang="en-US"/>
        </a:p>
      </dgm:t>
    </dgm:pt>
    <dgm:pt modelId="{0E3DB357-53F8-4A60-A3A4-8C3B55F18245}" type="sibTrans" cxnId="{67CCD2EC-0AE6-4371-B9A5-B968FD5E8E34}">
      <dgm:prSet/>
      <dgm:spPr/>
      <dgm:t>
        <a:bodyPr/>
        <a:lstStyle/>
        <a:p>
          <a:endParaRPr lang="en-US"/>
        </a:p>
      </dgm:t>
    </dgm:pt>
    <dgm:pt modelId="{19723391-B468-4F31-9B20-BE7526C931E5}">
      <dgm:prSet/>
      <dgm:spPr/>
      <dgm:t>
        <a:bodyPr/>
        <a:lstStyle/>
        <a:p>
          <a:r>
            <a:rPr lang="en-GB" dirty="0"/>
            <a:t>Run Vehicle Routing Problem (VRP) on graph</a:t>
          </a:r>
          <a:endParaRPr lang="en-US" dirty="0"/>
        </a:p>
      </dgm:t>
    </dgm:pt>
    <dgm:pt modelId="{666C5C22-1E40-418F-A125-F8CC5EC4D773}" type="parTrans" cxnId="{B1236064-3DAA-40BD-A3E8-D0753FE3ABC8}">
      <dgm:prSet/>
      <dgm:spPr/>
      <dgm:t>
        <a:bodyPr/>
        <a:lstStyle/>
        <a:p>
          <a:endParaRPr lang="en-US"/>
        </a:p>
      </dgm:t>
    </dgm:pt>
    <dgm:pt modelId="{F758E8F9-6FD6-43FA-944A-B5B9950819D9}" type="sibTrans" cxnId="{B1236064-3DAA-40BD-A3E8-D0753FE3ABC8}">
      <dgm:prSet/>
      <dgm:spPr/>
      <dgm:t>
        <a:bodyPr/>
        <a:lstStyle/>
        <a:p>
          <a:endParaRPr lang="en-US"/>
        </a:p>
      </dgm:t>
    </dgm:pt>
    <dgm:pt modelId="{9B4EBAB0-72C7-4452-A548-EAB27DD175B5}">
      <dgm:prSet/>
      <dgm:spPr/>
      <dgm:t>
        <a:bodyPr/>
        <a:lstStyle/>
        <a:p>
          <a:r>
            <a:rPr lang="en-GB" dirty="0"/>
            <a:t>Outputs: HTML maps for each route</a:t>
          </a:r>
          <a:endParaRPr lang="en-US" dirty="0"/>
        </a:p>
      </dgm:t>
    </dgm:pt>
    <dgm:pt modelId="{B0A5D5F9-A42F-4325-A260-9CE537390872}" type="parTrans" cxnId="{66696F76-D0E7-40AB-8EB0-4FB6E1A1DC00}">
      <dgm:prSet/>
      <dgm:spPr/>
      <dgm:t>
        <a:bodyPr/>
        <a:lstStyle/>
        <a:p>
          <a:endParaRPr lang="en-US"/>
        </a:p>
      </dgm:t>
    </dgm:pt>
    <dgm:pt modelId="{2E75E9F8-5532-469A-9F92-1A833622360A}" type="sibTrans" cxnId="{66696F76-D0E7-40AB-8EB0-4FB6E1A1DC00}">
      <dgm:prSet/>
      <dgm:spPr/>
      <dgm:t>
        <a:bodyPr/>
        <a:lstStyle/>
        <a:p>
          <a:endParaRPr lang="en-US"/>
        </a:p>
      </dgm:t>
    </dgm:pt>
    <dgm:pt modelId="{62475A49-EBA6-4279-B7DC-D17A8E4F59B4}" type="pres">
      <dgm:prSet presAssocID="{8CBA46A7-AD66-4752-8313-F77EDB276E29}" presName="Name0" presStyleCnt="0">
        <dgm:presLayoutVars>
          <dgm:dir/>
          <dgm:resizeHandles val="exact"/>
        </dgm:presLayoutVars>
      </dgm:prSet>
      <dgm:spPr/>
    </dgm:pt>
    <dgm:pt modelId="{1C5B49B8-C85C-4F6E-892D-7C6D48598B2A}" type="pres">
      <dgm:prSet presAssocID="{3AA55C42-9F1A-47F1-8907-19FF0CA7C8B4}" presName="node" presStyleLbl="node1" presStyleIdx="0" presStyleCnt="6">
        <dgm:presLayoutVars>
          <dgm:bulletEnabled val="1"/>
        </dgm:presLayoutVars>
      </dgm:prSet>
      <dgm:spPr/>
    </dgm:pt>
    <dgm:pt modelId="{3ED3E85A-B30C-45A8-A1DD-06DE732C7510}" type="pres">
      <dgm:prSet presAssocID="{0181FC74-6A10-47A9-95DD-052F09F36642}" presName="sibTrans" presStyleLbl="sibTrans1D1" presStyleIdx="0" presStyleCnt="5"/>
      <dgm:spPr/>
    </dgm:pt>
    <dgm:pt modelId="{E3C91BDA-09A4-4B85-BA8F-746BB03F330F}" type="pres">
      <dgm:prSet presAssocID="{0181FC74-6A10-47A9-95DD-052F09F36642}" presName="connectorText" presStyleLbl="sibTrans1D1" presStyleIdx="0" presStyleCnt="5"/>
      <dgm:spPr/>
    </dgm:pt>
    <dgm:pt modelId="{5E5263C9-0719-4C39-B30B-A1FCFF1F7926}" type="pres">
      <dgm:prSet presAssocID="{E2458549-CAF8-4AD5-8DAA-FA2C5629952D}" presName="node" presStyleLbl="node1" presStyleIdx="1" presStyleCnt="6">
        <dgm:presLayoutVars>
          <dgm:bulletEnabled val="1"/>
        </dgm:presLayoutVars>
      </dgm:prSet>
      <dgm:spPr/>
    </dgm:pt>
    <dgm:pt modelId="{D154013E-1763-47E6-BA5B-B9E7B4E39337}" type="pres">
      <dgm:prSet presAssocID="{B63ACB1E-35A9-4128-8C95-E7D29FE3EFF6}" presName="sibTrans" presStyleLbl="sibTrans1D1" presStyleIdx="1" presStyleCnt="5"/>
      <dgm:spPr/>
    </dgm:pt>
    <dgm:pt modelId="{521C065A-5A76-4AE4-9F13-66D2BEDEEA57}" type="pres">
      <dgm:prSet presAssocID="{B63ACB1E-35A9-4128-8C95-E7D29FE3EFF6}" presName="connectorText" presStyleLbl="sibTrans1D1" presStyleIdx="1" presStyleCnt="5"/>
      <dgm:spPr/>
    </dgm:pt>
    <dgm:pt modelId="{2FC35BC8-6A48-46F9-AA1D-B6F798A6AC2C}" type="pres">
      <dgm:prSet presAssocID="{31B6D2DA-AA0A-4D2E-8C22-A1C9955BE1DB}" presName="node" presStyleLbl="node1" presStyleIdx="2" presStyleCnt="6">
        <dgm:presLayoutVars>
          <dgm:bulletEnabled val="1"/>
        </dgm:presLayoutVars>
      </dgm:prSet>
      <dgm:spPr/>
    </dgm:pt>
    <dgm:pt modelId="{94B2FE6B-5110-4B0F-A990-E56041DFA0AE}" type="pres">
      <dgm:prSet presAssocID="{E384C6FC-B597-4AA3-AC7D-75E0A329E76B}" presName="sibTrans" presStyleLbl="sibTrans1D1" presStyleIdx="2" presStyleCnt="5"/>
      <dgm:spPr/>
    </dgm:pt>
    <dgm:pt modelId="{2762DFA0-15DD-4A9B-8A9E-B391E68C4616}" type="pres">
      <dgm:prSet presAssocID="{E384C6FC-B597-4AA3-AC7D-75E0A329E76B}" presName="connectorText" presStyleLbl="sibTrans1D1" presStyleIdx="2" presStyleCnt="5"/>
      <dgm:spPr/>
    </dgm:pt>
    <dgm:pt modelId="{868DC543-DDD5-45E6-B3F7-DFE0F040DD04}" type="pres">
      <dgm:prSet presAssocID="{97BDAFEB-258C-45D3-A7B6-6D05EF6E6DD0}" presName="node" presStyleLbl="node1" presStyleIdx="3" presStyleCnt="6">
        <dgm:presLayoutVars>
          <dgm:bulletEnabled val="1"/>
        </dgm:presLayoutVars>
      </dgm:prSet>
      <dgm:spPr/>
    </dgm:pt>
    <dgm:pt modelId="{3FEA99AE-341C-46F5-9FFD-6F31E28F9101}" type="pres">
      <dgm:prSet presAssocID="{0E3DB357-53F8-4A60-A3A4-8C3B55F18245}" presName="sibTrans" presStyleLbl="sibTrans1D1" presStyleIdx="3" presStyleCnt="5"/>
      <dgm:spPr/>
    </dgm:pt>
    <dgm:pt modelId="{08368ACF-996E-4D78-84A9-C3130C13B9BD}" type="pres">
      <dgm:prSet presAssocID="{0E3DB357-53F8-4A60-A3A4-8C3B55F18245}" presName="connectorText" presStyleLbl="sibTrans1D1" presStyleIdx="3" presStyleCnt="5"/>
      <dgm:spPr/>
    </dgm:pt>
    <dgm:pt modelId="{4E93FD55-CC4E-4B6D-A6E2-5620D8127EF2}" type="pres">
      <dgm:prSet presAssocID="{19723391-B468-4F31-9B20-BE7526C931E5}" presName="node" presStyleLbl="node1" presStyleIdx="4" presStyleCnt="6">
        <dgm:presLayoutVars>
          <dgm:bulletEnabled val="1"/>
        </dgm:presLayoutVars>
      </dgm:prSet>
      <dgm:spPr/>
    </dgm:pt>
    <dgm:pt modelId="{A6730F21-3956-46C5-AF97-A8077F9D16D5}" type="pres">
      <dgm:prSet presAssocID="{F758E8F9-6FD6-43FA-944A-B5B9950819D9}" presName="sibTrans" presStyleLbl="sibTrans1D1" presStyleIdx="4" presStyleCnt="5"/>
      <dgm:spPr/>
    </dgm:pt>
    <dgm:pt modelId="{7CA360A8-1705-4B72-A1FF-D8EA5E0B1A6F}" type="pres">
      <dgm:prSet presAssocID="{F758E8F9-6FD6-43FA-944A-B5B9950819D9}" presName="connectorText" presStyleLbl="sibTrans1D1" presStyleIdx="4" presStyleCnt="5"/>
      <dgm:spPr/>
    </dgm:pt>
    <dgm:pt modelId="{59050191-07BD-4366-80B1-3A6FBD14E9F7}" type="pres">
      <dgm:prSet presAssocID="{9B4EBAB0-72C7-4452-A548-EAB27DD175B5}" presName="node" presStyleLbl="node1" presStyleIdx="5" presStyleCnt="6">
        <dgm:presLayoutVars>
          <dgm:bulletEnabled val="1"/>
        </dgm:presLayoutVars>
      </dgm:prSet>
      <dgm:spPr/>
    </dgm:pt>
  </dgm:ptLst>
  <dgm:cxnLst>
    <dgm:cxn modelId="{C86F0332-9AAE-48AC-BED9-F72BF405C433}" type="presOf" srcId="{B63ACB1E-35A9-4128-8C95-E7D29FE3EFF6}" destId="{D154013E-1763-47E6-BA5B-B9E7B4E39337}" srcOrd="0" destOrd="0" presId="urn:microsoft.com/office/officeart/2016/7/layout/RepeatingBendingProcessNew"/>
    <dgm:cxn modelId="{01A01B32-C007-4348-B604-29E5B8A691C7}" srcId="{8CBA46A7-AD66-4752-8313-F77EDB276E29}" destId="{3AA55C42-9F1A-47F1-8907-19FF0CA7C8B4}" srcOrd="0" destOrd="0" parTransId="{8E5A2C77-99C1-46D3-94F4-690C3BE662EB}" sibTransId="{0181FC74-6A10-47A9-95DD-052F09F36642}"/>
    <dgm:cxn modelId="{161ABB36-4DAF-4AA3-9007-A71F19068753}" type="presOf" srcId="{E2458549-CAF8-4AD5-8DAA-FA2C5629952D}" destId="{5E5263C9-0719-4C39-B30B-A1FCFF1F7926}" srcOrd="0" destOrd="0" presId="urn:microsoft.com/office/officeart/2016/7/layout/RepeatingBendingProcessNew"/>
    <dgm:cxn modelId="{4209BF62-1B49-4C35-AD6A-5DF5CC0B1F04}" type="presOf" srcId="{B63ACB1E-35A9-4128-8C95-E7D29FE3EFF6}" destId="{521C065A-5A76-4AE4-9F13-66D2BEDEEA57}" srcOrd="1" destOrd="0" presId="urn:microsoft.com/office/officeart/2016/7/layout/RepeatingBendingProcessNew"/>
    <dgm:cxn modelId="{B2413044-40F3-4BFF-B1DE-08E5ED902540}" type="presOf" srcId="{8CBA46A7-AD66-4752-8313-F77EDB276E29}" destId="{62475A49-EBA6-4279-B7DC-D17A8E4F59B4}" srcOrd="0" destOrd="0" presId="urn:microsoft.com/office/officeart/2016/7/layout/RepeatingBendingProcessNew"/>
    <dgm:cxn modelId="{B1236064-3DAA-40BD-A3E8-D0753FE3ABC8}" srcId="{8CBA46A7-AD66-4752-8313-F77EDB276E29}" destId="{19723391-B468-4F31-9B20-BE7526C931E5}" srcOrd="4" destOrd="0" parTransId="{666C5C22-1E40-418F-A125-F8CC5EC4D773}" sibTransId="{F758E8F9-6FD6-43FA-944A-B5B9950819D9}"/>
    <dgm:cxn modelId="{1BE27A64-97A0-4A9F-B188-DBC1C25EEA96}" type="presOf" srcId="{9B4EBAB0-72C7-4452-A548-EAB27DD175B5}" destId="{59050191-07BD-4366-80B1-3A6FBD14E9F7}" srcOrd="0" destOrd="0" presId="urn:microsoft.com/office/officeart/2016/7/layout/RepeatingBendingProcessNew"/>
    <dgm:cxn modelId="{FF142265-1DA3-4674-94F5-045A42596534}" srcId="{8CBA46A7-AD66-4752-8313-F77EDB276E29}" destId="{31B6D2DA-AA0A-4D2E-8C22-A1C9955BE1DB}" srcOrd="2" destOrd="0" parTransId="{24E0283C-7243-4828-8908-F3265F68E0C6}" sibTransId="{E384C6FC-B597-4AA3-AC7D-75E0A329E76B}"/>
    <dgm:cxn modelId="{7369AC65-1B44-4474-A301-9FF1326E99B9}" type="presOf" srcId="{19723391-B468-4F31-9B20-BE7526C931E5}" destId="{4E93FD55-CC4E-4B6D-A6E2-5620D8127EF2}" srcOrd="0" destOrd="0" presId="urn:microsoft.com/office/officeart/2016/7/layout/RepeatingBendingProcessNew"/>
    <dgm:cxn modelId="{F4681E73-BA8D-47B5-A8B7-8589E83ED485}" type="presOf" srcId="{0181FC74-6A10-47A9-95DD-052F09F36642}" destId="{3ED3E85A-B30C-45A8-A1DD-06DE732C7510}" srcOrd="0" destOrd="0" presId="urn:microsoft.com/office/officeart/2016/7/layout/RepeatingBendingProcessNew"/>
    <dgm:cxn modelId="{2E2B8D73-0AEC-413A-A3D1-22BAD0DAE30D}" type="presOf" srcId="{97BDAFEB-258C-45D3-A7B6-6D05EF6E6DD0}" destId="{868DC543-DDD5-45E6-B3F7-DFE0F040DD04}" srcOrd="0" destOrd="0" presId="urn:microsoft.com/office/officeart/2016/7/layout/RepeatingBendingProcessNew"/>
    <dgm:cxn modelId="{66696F76-D0E7-40AB-8EB0-4FB6E1A1DC00}" srcId="{8CBA46A7-AD66-4752-8313-F77EDB276E29}" destId="{9B4EBAB0-72C7-4452-A548-EAB27DD175B5}" srcOrd="5" destOrd="0" parTransId="{B0A5D5F9-A42F-4325-A260-9CE537390872}" sibTransId="{2E75E9F8-5532-469A-9F92-1A833622360A}"/>
    <dgm:cxn modelId="{24358E58-B671-4E9B-83B7-C9DDCF051912}" type="presOf" srcId="{F758E8F9-6FD6-43FA-944A-B5B9950819D9}" destId="{A6730F21-3956-46C5-AF97-A8077F9D16D5}" srcOrd="0" destOrd="0" presId="urn:microsoft.com/office/officeart/2016/7/layout/RepeatingBendingProcessNew"/>
    <dgm:cxn modelId="{C823197F-F405-4D55-A80D-37C010DAC25B}" srcId="{8CBA46A7-AD66-4752-8313-F77EDB276E29}" destId="{E2458549-CAF8-4AD5-8DAA-FA2C5629952D}" srcOrd="1" destOrd="0" parTransId="{D039AEE3-AE03-4228-8F30-EF2AE6550ACA}" sibTransId="{B63ACB1E-35A9-4128-8C95-E7D29FE3EFF6}"/>
    <dgm:cxn modelId="{E1228A8E-F694-4E22-A30B-073007F5BEBD}" type="presOf" srcId="{31B6D2DA-AA0A-4D2E-8C22-A1C9955BE1DB}" destId="{2FC35BC8-6A48-46F9-AA1D-B6F798A6AC2C}" srcOrd="0" destOrd="0" presId="urn:microsoft.com/office/officeart/2016/7/layout/RepeatingBendingProcessNew"/>
    <dgm:cxn modelId="{1DE104AD-D316-4B04-B293-6BA69808DE84}" type="presOf" srcId="{E384C6FC-B597-4AA3-AC7D-75E0A329E76B}" destId="{2762DFA0-15DD-4A9B-8A9E-B391E68C4616}" srcOrd="1" destOrd="0" presId="urn:microsoft.com/office/officeart/2016/7/layout/RepeatingBendingProcessNew"/>
    <dgm:cxn modelId="{691138AE-07EE-428C-92D4-B53BCFD755AB}" type="presOf" srcId="{0E3DB357-53F8-4A60-A3A4-8C3B55F18245}" destId="{08368ACF-996E-4D78-84A9-C3130C13B9BD}" srcOrd="1" destOrd="0" presId="urn:microsoft.com/office/officeart/2016/7/layout/RepeatingBendingProcessNew"/>
    <dgm:cxn modelId="{13D79BB8-64E1-477E-8D15-12394BB91100}" type="presOf" srcId="{3AA55C42-9F1A-47F1-8907-19FF0CA7C8B4}" destId="{1C5B49B8-C85C-4F6E-892D-7C6D48598B2A}" srcOrd="0" destOrd="0" presId="urn:microsoft.com/office/officeart/2016/7/layout/RepeatingBendingProcessNew"/>
    <dgm:cxn modelId="{048F38C0-407A-4037-95C4-A935A8068D66}" type="presOf" srcId="{E384C6FC-B597-4AA3-AC7D-75E0A329E76B}" destId="{94B2FE6B-5110-4B0F-A990-E56041DFA0AE}" srcOrd="0" destOrd="0" presId="urn:microsoft.com/office/officeart/2016/7/layout/RepeatingBendingProcessNew"/>
    <dgm:cxn modelId="{9A96D0C2-8E17-454B-96C1-E3D37CC86264}" type="presOf" srcId="{F758E8F9-6FD6-43FA-944A-B5B9950819D9}" destId="{7CA360A8-1705-4B72-A1FF-D8EA5E0B1A6F}" srcOrd="1" destOrd="0" presId="urn:microsoft.com/office/officeart/2016/7/layout/RepeatingBendingProcessNew"/>
    <dgm:cxn modelId="{8FACF0E9-C673-4835-9859-FEDF69083B99}" type="presOf" srcId="{0181FC74-6A10-47A9-95DD-052F09F36642}" destId="{E3C91BDA-09A4-4B85-BA8F-746BB03F330F}" srcOrd="1" destOrd="0" presId="urn:microsoft.com/office/officeart/2016/7/layout/RepeatingBendingProcessNew"/>
    <dgm:cxn modelId="{67CCD2EC-0AE6-4371-B9A5-B968FD5E8E34}" srcId="{8CBA46A7-AD66-4752-8313-F77EDB276E29}" destId="{97BDAFEB-258C-45D3-A7B6-6D05EF6E6DD0}" srcOrd="3" destOrd="0" parTransId="{DC1AC7AF-2C05-4E3E-9FE2-A8D032347FAF}" sibTransId="{0E3DB357-53F8-4A60-A3A4-8C3B55F18245}"/>
    <dgm:cxn modelId="{9F904CF5-4AA6-43E3-9652-F22EF54B0261}" type="presOf" srcId="{0E3DB357-53F8-4A60-A3A4-8C3B55F18245}" destId="{3FEA99AE-341C-46F5-9FFD-6F31E28F9101}" srcOrd="0" destOrd="0" presId="urn:microsoft.com/office/officeart/2016/7/layout/RepeatingBendingProcessNew"/>
    <dgm:cxn modelId="{2969B213-B874-487E-A873-4210A5AE4625}" type="presParOf" srcId="{62475A49-EBA6-4279-B7DC-D17A8E4F59B4}" destId="{1C5B49B8-C85C-4F6E-892D-7C6D48598B2A}" srcOrd="0" destOrd="0" presId="urn:microsoft.com/office/officeart/2016/7/layout/RepeatingBendingProcessNew"/>
    <dgm:cxn modelId="{C042DDA5-52A5-427E-B59C-9754C7F6EFAB}" type="presParOf" srcId="{62475A49-EBA6-4279-B7DC-D17A8E4F59B4}" destId="{3ED3E85A-B30C-45A8-A1DD-06DE732C7510}" srcOrd="1" destOrd="0" presId="urn:microsoft.com/office/officeart/2016/7/layout/RepeatingBendingProcessNew"/>
    <dgm:cxn modelId="{628A829D-819F-44D8-9BC7-7A97A29A5F3B}" type="presParOf" srcId="{3ED3E85A-B30C-45A8-A1DD-06DE732C7510}" destId="{E3C91BDA-09A4-4B85-BA8F-746BB03F330F}" srcOrd="0" destOrd="0" presId="urn:microsoft.com/office/officeart/2016/7/layout/RepeatingBendingProcessNew"/>
    <dgm:cxn modelId="{9272577B-7A06-4DDC-B0FC-A1683D627CB8}" type="presParOf" srcId="{62475A49-EBA6-4279-B7DC-D17A8E4F59B4}" destId="{5E5263C9-0719-4C39-B30B-A1FCFF1F7926}" srcOrd="2" destOrd="0" presId="urn:microsoft.com/office/officeart/2016/7/layout/RepeatingBendingProcessNew"/>
    <dgm:cxn modelId="{654C1372-35CC-48C3-B789-6D9184FA90DB}" type="presParOf" srcId="{62475A49-EBA6-4279-B7DC-D17A8E4F59B4}" destId="{D154013E-1763-47E6-BA5B-B9E7B4E39337}" srcOrd="3" destOrd="0" presId="urn:microsoft.com/office/officeart/2016/7/layout/RepeatingBendingProcessNew"/>
    <dgm:cxn modelId="{69259933-16C6-4300-AB75-C6B208E64032}" type="presParOf" srcId="{D154013E-1763-47E6-BA5B-B9E7B4E39337}" destId="{521C065A-5A76-4AE4-9F13-66D2BEDEEA57}" srcOrd="0" destOrd="0" presId="urn:microsoft.com/office/officeart/2016/7/layout/RepeatingBendingProcessNew"/>
    <dgm:cxn modelId="{F2EFA1CF-C96A-4FD4-8F05-31F04B859B68}" type="presParOf" srcId="{62475A49-EBA6-4279-B7DC-D17A8E4F59B4}" destId="{2FC35BC8-6A48-46F9-AA1D-B6F798A6AC2C}" srcOrd="4" destOrd="0" presId="urn:microsoft.com/office/officeart/2016/7/layout/RepeatingBendingProcessNew"/>
    <dgm:cxn modelId="{65E4E212-8454-4BA5-A7AE-E186D61E1B07}" type="presParOf" srcId="{62475A49-EBA6-4279-B7DC-D17A8E4F59B4}" destId="{94B2FE6B-5110-4B0F-A990-E56041DFA0AE}" srcOrd="5" destOrd="0" presId="urn:microsoft.com/office/officeart/2016/7/layout/RepeatingBendingProcessNew"/>
    <dgm:cxn modelId="{D5D06DE1-8B6C-42E7-9312-DB02212957D7}" type="presParOf" srcId="{94B2FE6B-5110-4B0F-A990-E56041DFA0AE}" destId="{2762DFA0-15DD-4A9B-8A9E-B391E68C4616}" srcOrd="0" destOrd="0" presId="urn:microsoft.com/office/officeart/2016/7/layout/RepeatingBendingProcessNew"/>
    <dgm:cxn modelId="{8F4A384F-DF54-4800-A31B-3FF5BD669AAB}" type="presParOf" srcId="{62475A49-EBA6-4279-B7DC-D17A8E4F59B4}" destId="{868DC543-DDD5-45E6-B3F7-DFE0F040DD04}" srcOrd="6" destOrd="0" presId="urn:microsoft.com/office/officeart/2016/7/layout/RepeatingBendingProcessNew"/>
    <dgm:cxn modelId="{605EBA4C-253F-43CA-AFBA-231817CD32BB}" type="presParOf" srcId="{62475A49-EBA6-4279-B7DC-D17A8E4F59B4}" destId="{3FEA99AE-341C-46F5-9FFD-6F31E28F9101}" srcOrd="7" destOrd="0" presId="urn:microsoft.com/office/officeart/2016/7/layout/RepeatingBendingProcessNew"/>
    <dgm:cxn modelId="{36768875-A248-4296-B4CF-9E00A7BF5212}" type="presParOf" srcId="{3FEA99AE-341C-46F5-9FFD-6F31E28F9101}" destId="{08368ACF-996E-4D78-84A9-C3130C13B9BD}" srcOrd="0" destOrd="0" presId="urn:microsoft.com/office/officeart/2016/7/layout/RepeatingBendingProcessNew"/>
    <dgm:cxn modelId="{0C80A70B-3719-4119-9D1F-3D2F8CD99616}" type="presParOf" srcId="{62475A49-EBA6-4279-B7DC-D17A8E4F59B4}" destId="{4E93FD55-CC4E-4B6D-A6E2-5620D8127EF2}" srcOrd="8" destOrd="0" presId="urn:microsoft.com/office/officeart/2016/7/layout/RepeatingBendingProcessNew"/>
    <dgm:cxn modelId="{A113F27C-3914-47B8-A082-B74B9F3E4828}" type="presParOf" srcId="{62475A49-EBA6-4279-B7DC-D17A8E4F59B4}" destId="{A6730F21-3956-46C5-AF97-A8077F9D16D5}" srcOrd="9" destOrd="0" presId="urn:microsoft.com/office/officeart/2016/7/layout/RepeatingBendingProcessNew"/>
    <dgm:cxn modelId="{261083BE-707D-43A1-9B15-2AD32B48C4ED}" type="presParOf" srcId="{A6730F21-3956-46C5-AF97-A8077F9D16D5}" destId="{7CA360A8-1705-4B72-A1FF-D8EA5E0B1A6F}" srcOrd="0" destOrd="0" presId="urn:microsoft.com/office/officeart/2016/7/layout/RepeatingBendingProcessNew"/>
    <dgm:cxn modelId="{DD8597F8-F9C2-4ABE-9437-90CFF93A2B6E}" type="presParOf" srcId="{62475A49-EBA6-4279-B7DC-D17A8E4F59B4}" destId="{59050191-07BD-4366-80B1-3A6FBD14E9F7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3E85A-B30C-45A8-A1DD-06DE732C7510}">
      <dsp:nvSpPr>
        <dsp:cNvPr id="0" name=""/>
        <dsp:cNvSpPr/>
      </dsp:nvSpPr>
      <dsp:spPr>
        <a:xfrm>
          <a:off x="3578798" y="728330"/>
          <a:ext cx="5627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2773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45350" y="771083"/>
        <a:ext cx="29668" cy="5933"/>
      </dsp:txXfrm>
    </dsp:sp>
    <dsp:sp modelId="{1C5B49B8-C85C-4F6E-892D-7C6D48598B2A}">
      <dsp:nvSpPr>
        <dsp:cNvPr id="0" name=""/>
        <dsp:cNvSpPr/>
      </dsp:nvSpPr>
      <dsp:spPr>
        <a:xfrm>
          <a:off x="1000712" y="84"/>
          <a:ext cx="2579885" cy="15479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417" tIns="132696" rIns="126417" bIns="13269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Inputs: Addresses to visit, number and capacity of cars &amp; bikes</a:t>
          </a:r>
          <a:endParaRPr lang="en-US" sz="1900" kern="1200" dirty="0"/>
        </a:p>
      </dsp:txBody>
      <dsp:txXfrm>
        <a:off x="1000712" y="84"/>
        <a:ext cx="2579885" cy="1547931"/>
      </dsp:txXfrm>
    </dsp:sp>
    <dsp:sp modelId="{D154013E-1763-47E6-BA5B-B9E7B4E39337}">
      <dsp:nvSpPr>
        <dsp:cNvPr id="0" name=""/>
        <dsp:cNvSpPr/>
      </dsp:nvSpPr>
      <dsp:spPr>
        <a:xfrm>
          <a:off x="6752057" y="728330"/>
          <a:ext cx="5627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277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18609" y="771083"/>
        <a:ext cx="29668" cy="5933"/>
      </dsp:txXfrm>
    </dsp:sp>
    <dsp:sp modelId="{5E5263C9-0719-4C39-B30B-A1FCFF1F7926}">
      <dsp:nvSpPr>
        <dsp:cNvPr id="0" name=""/>
        <dsp:cNvSpPr/>
      </dsp:nvSpPr>
      <dsp:spPr>
        <a:xfrm>
          <a:off x="4173971" y="84"/>
          <a:ext cx="2579885" cy="15479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417" tIns="132696" rIns="126417" bIns="13269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Generate coordinates using </a:t>
          </a:r>
          <a:r>
            <a:rPr lang="en-GB" sz="1900" kern="1200" dirty="0" err="1"/>
            <a:t>OpenStreetView</a:t>
          </a:r>
          <a:endParaRPr lang="en-US" sz="1900" kern="1200" dirty="0"/>
        </a:p>
      </dsp:txBody>
      <dsp:txXfrm>
        <a:off x="4173971" y="84"/>
        <a:ext cx="2579885" cy="1547931"/>
      </dsp:txXfrm>
    </dsp:sp>
    <dsp:sp modelId="{94B2FE6B-5110-4B0F-A990-E56041DFA0AE}">
      <dsp:nvSpPr>
        <dsp:cNvPr id="0" name=""/>
        <dsp:cNvSpPr/>
      </dsp:nvSpPr>
      <dsp:spPr>
        <a:xfrm>
          <a:off x="2290655" y="1546215"/>
          <a:ext cx="6346518" cy="562773"/>
        </a:xfrm>
        <a:custGeom>
          <a:avLst/>
          <a:gdLst/>
          <a:ahLst/>
          <a:cxnLst/>
          <a:rect l="0" t="0" r="0" b="0"/>
          <a:pathLst>
            <a:path>
              <a:moveTo>
                <a:pt x="6346518" y="0"/>
              </a:moveTo>
              <a:lnTo>
                <a:pt x="6346518" y="298486"/>
              </a:lnTo>
              <a:lnTo>
                <a:pt x="0" y="298486"/>
              </a:lnTo>
              <a:lnTo>
                <a:pt x="0" y="5627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04559" y="1824635"/>
        <a:ext cx="318709" cy="5933"/>
      </dsp:txXfrm>
    </dsp:sp>
    <dsp:sp modelId="{2FC35BC8-6A48-46F9-AA1D-B6F798A6AC2C}">
      <dsp:nvSpPr>
        <dsp:cNvPr id="0" name=""/>
        <dsp:cNvSpPr/>
      </dsp:nvSpPr>
      <dsp:spPr>
        <a:xfrm>
          <a:off x="7347230" y="84"/>
          <a:ext cx="2579885" cy="154793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417" tIns="132696" rIns="126417" bIns="13269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Build KNN graph to reduce edges, increase scalability</a:t>
          </a:r>
          <a:endParaRPr lang="en-US" sz="1900" kern="1200" dirty="0"/>
        </a:p>
      </dsp:txBody>
      <dsp:txXfrm>
        <a:off x="7347230" y="84"/>
        <a:ext cx="2579885" cy="1547931"/>
      </dsp:txXfrm>
    </dsp:sp>
    <dsp:sp modelId="{3FEA99AE-341C-46F5-9FFD-6F31E28F9101}">
      <dsp:nvSpPr>
        <dsp:cNvPr id="0" name=""/>
        <dsp:cNvSpPr/>
      </dsp:nvSpPr>
      <dsp:spPr>
        <a:xfrm>
          <a:off x="3578798" y="2869634"/>
          <a:ext cx="5627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2773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45350" y="2912388"/>
        <a:ext cx="29668" cy="5933"/>
      </dsp:txXfrm>
    </dsp:sp>
    <dsp:sp modelId="{868DC543-DDD5-45E6-B3F7-DFE0F040DD04}">
      <dsp:nvSpPr>
        <dsp:cNvPr id="0" name=""/>
        <dsp:cNvSpPr/>
      </dsp:nvSpPr>
      <dsp:spPr>
        <a:xfrm>
          <a:off x="1000712" y="2141389"/>
          <a:ext cx="2579885" cy="154793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417" tIns="132696" rIns="126417" bIns="13269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Get edge costs (travel times between points for car &amp; bike) using Google Maps API</a:t>
          </a:r>
          <a:endParaRPr lang="en-US" sz="1900" kern="1200" dirty="0"/>
        </a:p>
      </dsp:txBody>
      <dsp:txXfrm>
        <a:off x="1000712" y="2141389"/>
        <a:ext cx="2579885" cy="1547931"/>
      </dsp:txXfrm>
    </dsp:sp>
    <dsp:sp modelId="{A6730F21-3956-46C5-AF97-A8077F9D16D5}">
      <dsp:nvSpPr>
        <dsp:cNvPr id="0" name=""/>
        <dsp:cNvSpPr/>
      </dsp:nvSpPr>
      <dsp:spPr>
        <a:xfrm>
          <a:off x="6752057" y="2869634"/>
          <a:ext cx="5627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2773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18609" y="2912388"/>
        <a:ext cx="29668" cy="5933"/>
      </dsp:txXfrm>
    </dsp:sp>
    <dsp:sp modelId="{4E93FD55-CC4E-4B6D-A6E2-5620D8127EF2}">
      <dsp:nvSpPr>
        <dsp:cNvPr id="0" name=""/>
        <dsp:cNvSpPr/>
      </dsp:nvSpPr>
      <dsp:spPr>
        <a:xfrm>
          <a:off x="4173971" y="2141389"/>
          <a:ext cx="2579885" cy="154793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417" tIns="132696" rIns="126417" bIns="13269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Run Vehicle Routing Problem (VRP) on graph</a:t>
          </a:r>
          <a:endParaRPr lang="en-US" sz="1900" kern="1200" dirty="0"/>
        </a:p>
      </dsp:txBody>
      <dsp:txXfrm>
        <a:off x="4173971" y="2141389"/>
        <a:ext cx="2579885" cy="1547931"/>
      </dsp:txXfrm>
    </dsp:sp>
    <dsp:sp modelId="{59050191-07BD-4366-80B1-3A6FBD14E9F7}">
      <dsp:nvSpPr>
        <dsp:cNvPr id="0" name=""/>
        <dsp:cNvSpPr/>
      </dsp:nvSpPr>
      <dsp:spPr>
        <a:xfrm>
          <a:off x="7347230" y="2141389"/>
          <a:ext cx="2579885" cy="15479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417" tIns="132696" rIns="126417" bIns="13269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Outputs: HTML maps for each route</a:t>
          </a:r>
          <a:endParaRPr lang="en-US" sz="1900" kern="1200" dirty="0"/>
        </a:p>
      </dsp:txBody>
      <dsp:txXfrm>
        <a:off x="7347230" y="2141389"/>
        <a:ext cx="2579885" cy="15479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D2D6C-14C9-430B-91A2-ECCFF2D381B9}" type="datetimeFigureOut">
              <a:rPr lang="en-CH" smtClean="0"/>
              <a:t>26/05/2024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4B473-E142-490F-8EA4-38004D9D4D0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66209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Show demo: 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4B473-E142-490F-8EA4-38004D9D4D07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5903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GB" dirty="0"/>
                  <a:t> (binary) indicating whether vehicle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travels from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Flow conservation: Visit each customer exactly once, each vehicle starts from and returns to depot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b="0" i="0">
                    <a:latin typeface="Cambria Math" panose="02040503050406030204" pitchFamily="18" charset="0"/>
                  </a:rPr>
                  <a:t>𝑥_𝑖𝑗𝑘</a:t>
                </a:r>
                <a:r>
                  <a:rPr lang="en-GB" dirty="0"/>
                  <a:t> (binary) indicating whether vehicle </a:t>
                </a:r>
                <a:r>
                  <a:rPr lang="en-GB" b="0" i="0">
                    <a:latin typeface="Cambria Math" panose="02040503050406030204" pitchFamily="18" charset="0"/>
                  </a:rPr>
                  <a:t>𝑘</a:t>
                </a:r>
                <a:r>
                  <a:rPr lang="en-GB" dirty="0"/>
                  <a:t> travels from </a:t>
                </a:r>
                <a:r>
                  <a:rPr lang="en-GB" b="0" i="0">
                    <a:latin typeface="Cambria Math" panose="02040503050406030204" pitchFamily="18" charset="0"/>
                  </a:rPr>
                  <a:t>𝑖</a:t>
                </a:r>
                <a:r>
                  <a:rPr lang="en-GB" dirty="0"/>
                  <a:t> to </a:t>
                </a:r>
                <a:r>
                  <a:rPr lang="en-GB" b="0" i="0">
                    <a:latin typeface="Cambria Math" panose="02040503050406030204" pitchFamily="18" charset="0"/>
                  </a:rPr>
                  <a:t>𝑗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Flow conservation: Visit each customer exactly once, each vehicle starts from and returns to depot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4B473-E142-490F-8EA4-38004D9D4D07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04739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CF08-46AD-4C0E-A500-4525CEE55DBD}" type="datetimeFigureOut">
              <a:rPr lang="en-CH" smtClean="0"/>
              <a:t>26/05/2024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29611-DCA4-45ED-A645-1C7925F959B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2790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CF08-46AD-4C0E-A500-4525CEE55DBD}" type="datetimeFigureOut">
              <a:rPr lang="en-CH" smtClean="0"/>
              <a:t>26/05/2024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29611-DCA4-45ED-A645-1C7925F959B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84186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CF08-46AD-4C0E-A500-4525CEE55DBD}" type="datetimeFigureOut">
              <a:rPr lang="en-CH" smtClean="0"/>
              <a:t>26/05/2024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29611-DCA4-45ED-A645-1C7925F959B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26127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CF08-46AD-4C0E-A500-4525CEE55DBD}" type="datetimeFigureOut">
              <a:rPr lang="en-CH" smtClean="0"/>
              <a:t>26/05/2024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29611-DCA4-45ED-A645-1C7925F959B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9887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CF08-46AD-4C0E-A500-4525CEE55DBD}" type="datetimeFigureOut">
              <a:rPr lang="en-CH" smtClean="0"/>
              <a:t>26/05/2024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29611-DCA4-45ED-A645-1C7925F959B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2957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CF08-46AD-4C0E-A500-4525CEE55DBD}" type="datetimeFigureOut">
              <a:rPr lang="en-CH" smtClean="0"/>
              <a:t>26/05/2024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29611-DCA4-45ED-A645-1C7925F959B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63298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CF08-46AD-4C0E-A500-4525CEE55DBD}" type="datetimeFigureOut">
              <a:rPr lang="en-CH" smtClean="0"/>
              <a:t>26/05/2024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29611-DCA4-45ED-A645-1C7925F959B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86335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CF08-46AD-4C0E-A500-4525CEE55DBD}" type="datetimeFigureOut">
              <a:rPr lang="en-CH" smtClean="0"/>
              <a:t>26/05/2024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29611-DCA4-45ED-A645-1C7925F959B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4300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CF08-46AD-4C0E-A500-4525CEE55DBD}" type="datetimeFigureOut">
              <a:rPr lang="en-CH" smtClean="0"/>
              <a:t>26/05/2024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29611-DCA4-45ED-A645-1C7925F959B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8427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CF08-46AD-4C0E-A500-4525CEE55DBD}" type="datetimeFigureOut">
              <a:rPr lang="en-CH" smtClean="0"/>
              <a:t>26/05/2024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29611-DCA4-45ED-A645-1C7925F959B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6724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CF08-46AD-4C0E-A500-4525CEE55DBD}" type="datetimeFigureOut">
              <a:rPr lang="en-CH" smtClean="0"/>
              <a:t>26/05/2024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29611-DCA4-45ED-A645-1C7925F959B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14195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1DACF08-46AD-4C0E-A500-4525CEE55DBD}" type="datetimeFigureOut">
              <a:rPr lang="en-CH" smtClean="0"/>
              <a:t>26/05/2024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0229611-DCA4-45ED-A645-1C7925F959B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015898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97506-72C6-0642-0119-13BAC9E2E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4955" y="546866"/>
            <a:ext cx="5998840" cy="3343135"/>
          </a:xfrm>
          <a:noFill/>
        </p:spPr>
        <p:txBody>
          <a:bodyPr>
            <a:normAutofit/>
          </a:bodyPr>
          <a:lstStyle/>
          <a:p>
            <a:pPr algn="l"/>
            <a:r>
              <a:rPr lang="en-GB" sz="6400" dirty="0">
                <a:latin typeface="Agency FB" panose="020B0503020202020204" pitchFamily="34" charset="0"/>
              </a:rPr>
              <a:t>1.21 Gigawatts</a:t>
            </a:r>
            <a:endParaRPr lang="en-CH" sz="6400" dirty="0">
              <a:latin typeface="Agency FB" panose="020B0503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974788-5287-96A2-4E8F-369134F8B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4955" y="4067032"/>
            <a:ext cx="5998840" cy="2067068"/>
          </a:xfrm>
          <a:noFill/>
        </p:spPr>
        <p:txBody>
          <a:bodyPr>
            <a:normAutofit/>
          </a:bodyPr>
          <a:lstStyle/>
          <a:p>
            <a:pPr algn="l"/>
            <a:r>
              <a:rPr lang="en-GB" sz="3600" dirty="0">
                <a:latin typeface="Agency FB" panose="020B0503020202020204" pitchFamily="34" charset="0"/>
              </a:rPr>
              <a:t>Delivering the </a:t>
            </a:r>
            <a:r>
              <a:rPr lang="en-GB" sz="3600" dirty="0" err="1">
                <a:latin typeface="Agency FB" panose="020B0503020202020204" pitchFamily="34" charset="0"/>
              </a:rPr>
              <a:t>MaCHazine</a:t>
            </a:r>
            <a:r>
              <a:rPr lang="en-GB" sz="3600" dirty="0">
                <a:latin typeface="Agency FB" panose="020B0503020202020204" pitchFamily="34" charset="0"/>
              </a:rPr>
              <a:t> to everyone</a:t>
            </a:r>
            <a:endParaRPr lang="en-CH" sz="3600" dirty="0">
              <a:latin typeface="Agency FB" panose="020B0503020202020204" pitchFamily="34" charset="0"/>
            </a:endParaRPr>
          </a:p>
        </p:txBody>
      </p:sp>
      <p:pic>
        <p:nvPicPr>
          <p:cNvPr id="12" name="Content Placeholder 11" descr="A movie cover with a person in front of a car&#10;&#10;Description automatically generated">
            <a:extLst>
              <a:ext uri="{FF2B5EF4-FFF2-40B4-BE49-F238E27FC236}">
                <a16:creationId xmlns:a16="http://schemas.microsoft.com/office/drawing/2014/main" id="{4DF7B1FB-9CEA-849E-23AE-AD1ECE1643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" r="2" b="2"/>
          <a:stretch/>
        </p:blipFill>
        <p:spPr>
          <a:xfrm>
            <a:off x="20" y="9"/>
            <a:ext cx="4995061" cy="68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83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walking on a lawn&#10;&#10;Description automatically generated">
            <a:extLst>
              <a:ext uri="{FF2B5EF4-FFF2-40B4-BE49-F238E27FC236}">
                <a16:creationId xmlns:a16="http://schemas.microsoft.com/office/drawing/2014/main" id="{1D1E453B-D418-604C-55B7-0E42DF673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720" y="874679"/>
            <a:ext cx="6998257" cy="4444638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53BDA43-20F5-B87C-0269-A1A0BAF61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150" y="5319317"/>
            <a:ext cx="6989397" cy="936732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What the world would look like if </a:t>
            </a:r>
            <a:r>
              <a:rPr lang="en-GB" dirty="0" err="1">
                <a:solidFill>
                  <a:schemeClr val="bg1"/>
                </a:solidFill>
              </a:rPr>
              <a:t>MaCHazine</a:t>
            </a:r>
            <a:r>
              <a:rPr lang="en-GB" dirty="0">
                <a:solidFill>
                  <a:schemeClr val="bg1"/>
                </a:solidFill>
              </a:rPr>
              <a:t> would be delivered to everyone on time.</a:t>
            </a:r>
            <a:endParaRPr lang="en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16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5539E-8DEB-B470-6165-2BF00F75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Pipeline</a:t>
            </a:r>
            <a:endParaRPr lang="en-CH" sz="4000">
              <a:solidFill>
                <a:srgbClr val="FFFFFF"/>
              </a:solidFill>
            </a:endParaRPr>
          </a:p>
        </p:txBody>
      </p:sp>
      <p:graphicFrame>
        <p:nvGraphicFramePr>
          <p:cNvPr id="46" name="Content Placeholder 2">
            <a:extLst>
              <a:ext uri="{FF2B5EF4-FFF2-40B4-BE49-F238E27FC236}">
                <a16:creationId xmlns:a16="http://schemas.microsoft.com/office/drawing/2014/main" id="{81AE754D-35AF-1BA5-B9FB-B22E945B7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713119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3254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DC79F-63F0-34CA-70B1-351F24EC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7E18A-76C9-8D95-8332-D06F13899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Focus on scalability via </a:t>
            </a:r>
            <a:r>
              <a:rPr lang="en-GB" dirty="0" err="1"/>
              <a:t>kNN</a:t>
            </a:r>
            <a:r>
              <a:rPr lang="en-GB" dirty="0"/>
              <a:t> graph</a:t>
            </a:r>
          </a:p>
          <a:p>
            <a:r>
              <a:rPr lang="en-GB" dirty="0"/>
              <a:t>Use of advanced VRP algorithm</a:t>
            </a:r>
          </a:p>
          <a:p>
            <a:r>
              <a:rPr lang="en-GB" dirty="0"/>
              <a:t>Ease of use</a:t>
            </a:r>
          </a:p>
          <a:p>
            <a:pPr lvl="1"/>
            <a:r>
              <a:rPr lang="en-GB" dirty="0"/>
              <a:t>Easy input: only needs addresses</a:t>
            </a:r>
          </a:p>
          <a:p>
            <a:pPr lvl="1"/>
            <a:r>
              <a:rPr lang="en-GB" dirty="0"/>
              <a:t>All-in-one implementation (run only one file)</a:t>
            </a:r>
          </a:p>
          <a:p>
            <a:pPr lvl="1"/>
            <a:r>
              <a:rPr lang="en-GB" dirty="0"/>
              <a:t>Usable output: different files with routes</a:t>
            </a:r>
          </a:p>
          <a:p>
            <a:pPr lvl="1"/>
            <a:r>
              <a:rPr lang="en-GB" dirty="0"/>
              <a:t>Integration of output map with Google Maps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992827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7506-72C6-0642-0119-13BAC9E2E8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v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974788-5287-96A2-4E8F-369134F8B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5" name="Picture 4" descr="A sun over a grid&#10;&#10;Description automatically generated">
            <a:extLst>
              <a:ext uri="{FF2B5EF4-FFF2-40B4-BE49-F238E27FC236}">
                <a16:creationId xmlns:a16="http://schemas.microsoft.com/office/drawing/2014/main" id="{34B58406-5140-9C92-FBF1-74B2748D40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"/>
            <a:ext cx="12194721" cy="6856470"/>
          </a:xfrm>
          <a:prstGeom prst="rect">
            <a:avLst/>
          </a:prstGeom>
        </p:spPr>
      </p:pic>
      <p:pic>
        <p:nvPicPr>
          <p:cNvPr id="14" name="Picture 13" descr="A black background with orange and yellow letters&#10;&#10;Description automatically generated">
            <a:extLst>
              <a:ext uri="{FF2B5EF4-FFF2-40B4-BE49-F238E27FC236}">
                <a16:creationId xmlns:a16="http://schemas.microsoft.com/office/drawing/2014/main" id="{A76EF9CD-0ACE-79E9-7786-01828D0E6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2481262"/>
            <a:ext cx="9505950" cy="1895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46465F-63FA-40A1-29F1-7AE4AE49A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171" y="4710760"/>
            <a:ext cx="1659401" cy="16557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BDDC58-DDBF-9D95-070E-37CF75CCE310}"/>
              </a:ext>
            </a:extLst>
          </p:cNvPr>
          <p:cNvSpPr txBox="1"/>
          <p:nvPr/>
        </p:nvSpPr>
        <p:spPr>
          <a:xfrm>
            <a:off x="10033595" y="6458597"/>
            <a:ext cx="20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Start routing NOW!</a:t>
            </a:r>
            <a:endParaRPr lang="en-CH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BBEC40C1-3E81-91A0-EB86-512B53AE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54621">
            <a:off x="9325836" y="5298041"/>
            <a:ext cx="746109" cy="120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72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66AB-16D8-5411-2BCE-423C510AE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Vehicle Routing Problem (VRP)</a:t>
            </a:r>
            <a:endParaRPr lang="en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6F23A6-62F4-BB04-BF31-86148634EF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Generalization of Travelling Salesman Problem (TSP)</a:t>
                </a:r>
              </a:p>
              <a:p>
                <a:r>
                  <a:rPr lang="en-GB" dirty="0"/>
                  <a:t>Fleet of vehicles</a:t>
                </a:r>
              </a:p>
              <a:p>
                <a:pPr lvl="1"/>
                <a:r>
                  <a:rPr lang="en-GB" dirty="0"/>
                  <a:t>Visit each node exactly once</a:t>
                </a:r>
              </a:p>
              <a:p>
                <a:pPr lvl="1"/>
                <a:r>
                  <a:rPr lang="en-GB" dirty="0"/>
                  <a:t>Different types (car, bike)</a:t>
                </a:r>
              </a:p>
              <a:p>
                <a:pPr lvl="1"/>
                <a:r>
                  <a:rPr lang="en-GB" dirty="0"/>
                  <a:t>Vehicle capacity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GB" b="0" dirty="0"/>
              </a:p>
              <a:p>
                <a:pPr lvl="1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is depot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and set of customers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Customer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has demand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goods</a:t>
                </a:r>
              </a:p>
              <a:p>
                <a:r>
                  <a:rPr lang="en-GB" dirty="0"/>
                  <a:t>Edges</a:t>
                </a:r>
              </a:p>
              <a:p>
                <a:pPr lvl="1"/>
                <a:r>
                  <a:rPr lang="en-GB" dirty="0"/>
                  <a:t>Different cost per vehicle type</a:t>
                </a:r>
              </a:p>
              <a:p>
                <a:r>
                  <a:rPr lang="en-GB" dirty="0"/>
                  <a:t>Set-partitioning problem: find the optimal combination of vehicle routes that covers all customers while minimizing the total travel cost</a:t>
                </a:r>
              </a:p>
              <a:p>
                <a:pPr lvl="1"/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6F23A6-62F4-BB04-BF31-86148634EF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b="-154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034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E9DA6-1E52-B107-AEE0-ED6466354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Vehicle Routing Problem (VRP)</a:t>
            </a:r>
            <a:endParaRPr lang="en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34B20-5688-C625-9EFB-90315E5284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Minimize total cost</a:t>
                </a:r>
              </a:p>
              <a:p>
                <a:pPr marL="0" indent="0" algn="ctr">
                  <a:buNone/>
                </a:pPr>
                <a:r>
                  <a:rPr lang="en-GB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GB" b="0" dirty="0"/>
              </a:p>
              <a:p>
                <a:r>
                  <a:rPr lang="en-GB" dirty="0"/>
                  <a:t>Under constraints</a:t>
                </a:r>
              </a:p>
              <a:p>
                <a:pPr lvl="1"/>
                <a:r>
                  <a:rPr lang="en-GB" dirty="0"/>
                  <a:t>Vehicle capacity </a:t>
                </a:r>
                <a:r>
                  <a:rPr lang="en-GB" dirty="0" err="1"/>
                  <a:t>constraint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∀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Flow conservation constraints</a:t>
                </a:r>
              </a:p>
              <a:p>
                <a:pPr lvl="1"/>
                <a:r>
                  <a:rPr lang="en-GB" dirty="0"/>
                  <a:t>Limited number of each vehicle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Use mathematical programming (column generation) to approximate optimal solution</a:t>
                </a:r>
              </a:p>
              <a:p>
                <a:pPr lvl="1"/>
                <a:r>
                  <a:rPr lang="en-GB" dirty="0"/>
                  <a:t>Generate initial solution with LP relaxation (continuous variables), from a subset of feasible routes</a:t>
                </a:r>
              </a:p>
              <a:p>
                <a:pPr lvl="1"/>
                <a:r>
                  <a:rPr lang="en-GB" dirty="0"/>
                  <a:t>Iteratively add routes (columns) with negative reduced costs using DP</a:t>
                </a:r>
              </a:p>
              <a:p>
                <a:pPr lvl="1"/>
                <a:r>
                  <a:rPr lang="en-GB" dirty="0"/>
                  <a:t>Use an algorithm to find closest integer solution</a:t>
                </a:r>
              </a:p>
              <a:p>
                <a:pPr lvl="1"/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34B20-5688-C625-9EFB-90315E5284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 r="-812" b="-7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179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321</Words>
  <Application>Microsoft Office PowerPoint</Application>
  <PresentationFormat>Widescreen</PresentationFormat>
  <Paragraphs>49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Agency FB</vt:lpstr>
      <vt:lpstr>Aptos</vt:lpstr>
      <vt:lpstr>Aptos Display</vt:lpstr>
      <vt:lpstr>Arial</vt:lpstr>
      <vt:lpstr>Cambria Math</vt:lpstr>
      <vt:lpstr>Office Theme</vt:lpstr>
      <vt:lpstr>1.21 Gigawatts</vt:lpstr>
      <vt:lpstr>PowerPoint Presentation</vt:lpstr>
      <vt:lpstr>Pipeline</vt:lpstr>
      <vt:lpstr>Objectives</vt:lpstr>
      <vt:lpstr>v</vt:lpstr>
      <vt:lpstr>Vehicle Routing Problem (VRP)</vt:lpstr>
      <vt:lpstr>Vehicle Routing Problem (VRP)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Nino Louman</dc:creator>
  <cp:lastModifiedBy>Nino Louman</cp:lastModifiedBy>
  <cp:revision>3</cp:revision>
  <dcterms:created xsi:type="dcterms:W3CDTF">2024-05-26T07:24:37Z</dcterms:created>
  <dcterms:modified xsi:type="dcterms:W3CDTF">2024-05-26T11:30:11Z</dcterms:modified>
</cp:coreProperties>
</file>